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1"/>
  </p:notesMasterIdLst>
  <p:sldIdLst>
    <p:sldId id="256" r:id="rId2"/>
    <p:sldId id="257" r:id="rId3"/>
    <p:sldId id="258" r:id="rId4"/>
    <p:sldId id="259" r:id="rId5"/>
    <p:sldId id="283" r:id="rId6"/>
    <p:sldId id="284"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7" d="100"/>
          <a:sy n="157" d="100"/>
        </p:scale>
        <p:origin x="114" y="12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b88ba111e0_0_1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b88ba111e0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b88ba111e0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b88ba111e0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b88ba111e0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b88ba111e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b88ba111e0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b88ba111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b88ba111e0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b88ba111e0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b88ba111e0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b88ba111e0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b88ba111e0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b88ba111e0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b88ba111e0_0_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b88ba111e0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b88ba111e0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b88ba111e0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b88ba111e0_0_1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b88ba111e0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b88ba111e0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b88ba111e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b88ba111e0_0_1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b88ba111e0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b88ba111e0_0_1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b88ba111e0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b88ba111e0_0_1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b88ba111e0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b88ba111e0_0_1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b88ba111e0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b88ba111e0_0_1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b88ba111e0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b88ba111e0_0_2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b88ba111e0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b88ba111e0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1b88ba111e0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b88ba111e0_0_2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b88ba111e0_0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b88ba111e0_0_2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1b88ba111e0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b88ba111e0_0_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b88ba111e0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b88ba111e0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b88ba111e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b88ba111e0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b88ba111e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b88ba111e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b88ba111e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b88ba111e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b88ba111e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b88ba111e0_0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b88ba111e0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b88ba111e0_0_2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b88ba111e0_0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b88ba111e0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b88ba111e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edgefxkits.com/arduino-based-underground-cable-fault-detection"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2352150"/>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dirty="0"/>
              <a:t>Underground Cable </a:t>
            </a:r>
            <a:endParaRPr dirty="0"/>
          </a:p>
          <a:p>
            <a:pPr marL="0" lvl="0" indent="0" algn="ctr" rtl="0">
              <a:spcBef>
                <a:spcPts val="0"/>
              </a:spcBef>
              <a:spcAft>
                <a:spcPts val="0"/>
              </a:spcAft>
              <a:buNone/>
            </a:pPr>
            <a:r>
              <a:rPr lang="en" dirty="0"/>
              <a:t>Fault Locator </a:t>
            </a:r>
            <a:endParaRPr dirty="0"/>
          </a:p>
          <a:p>
            <a:pPr marL="0" lvl="0" indent="0" algn="ctr" rtl="0">
              <a:spcBef>
                <a:spcPts val="0"/>
              </a:spcBef>
              <a:spcAft>
                <a:spcPts val="0"/>
              </a:spcAft>
              <a:buNone/>
            </a:pPr>
            <a:r>
              <a:rPr lang="en" dirty="0"/>
              <a:t>Using Arduino</a:t>
            </a:r>
            <a:endParaRPr dirty="0"/>
          </a:p>
        </p:txBody>
      </p:sp>
      <p:sp>
        <p:nvSpPr>
          <p:cNvPr id="55" name="Google Shape;55;p13"/>
          <p:cNvSpPr/>
          <p:nvPr/>
        </p:nvSpPr>
        <p:spPr>
          <a:xfrm>
            <a:off x="2697312" y="0"/>
            <a:ext cx="3985597" cy="1218845"/>
          </a:xfrm>
          <a:prstGeom prst="rect">
            <a:avLst/>
          </a:prstGeom>
        </p:spPr>
        <p:txBody>
          <a:bodyPr>
            <a:prstTxWarp prst="textPlain">
              <a:avLst/>
            </a:prstTxWarp>
          </a:bodyPr>
          <a:lstStyle/>
          <a:p>
            <a:pPr lvl="0" algn="ctr"/>
            <a:r>
              <a:rPr b="0" i="0" dirty="0">
                <a:ln w="9525" cap="flat" cmpd="sng">
                  <a:solidFill>
                    <a:srgbClr val="CC0000"/>
                  </a:solidFill>
                  <a:prstDash val="solid"/>
                  <a:round/>
                  <a:headEnd type="none" w="sm" len="sm"/>
                  <a:tailEnd type="none" w="sm" len="sm"/>
                </a:ln>
                <a:solidFill>
                  <a:schemeClr val="lt2"/>
                </a:solidFill>
                <a:latin typeface="Arial"/>
              </a:rPr>
              <a:t>Project</a:t>
            </a:r>
          </a:p>
        </p:txBody>
      </p:sp>
      <p:sp>
        <p:nvSpPr>
          <p:cNvPr id="3" name="TextBox 2">
            <a:extLst>
              <a:ext uri="{FF2B5EF4-FFF2-40B4-BE49-F238E27FC236}">
                <a16:creationId xmlns:a16="http://schemas.microsoft.com/office/drawing/2014/main" id="{A300CFA8-42E5-8F0C-F1D0-012A87AA6E30}"/>
              </a:ext>
            </a:extLst>
          </p:cNvPr>
          <p:cNvSpPr txBox="1"/>
          <p:nvPr/>
        </p:nvSpPr>
        <p:spPr>
          <a:xfrm>
            <a:off x="5986272" y="4866501"/>
            <a:ext cx="3517392" cy="276999"/>
          </a:xfrm>
          <a:prstGeom prst="rect">
            <a:avLst/>
          </a:prstGeom>
          <a:noFill/>
        </p:spPr>
        <p:txBody>
          <a:bodyPr wrap="square">
            <a:spAutoFit/>
          </a:bodyPr>
          <a:lstStyle/>
          <a:p>
            <a:pPr marL="0" lvl="0" indent="0" algn="ctr" rtl="0">
              <a:spcBef>
                <a:spcPts val="0"/>
              </a:spcBef>
              <a:spcAft>
                <a:spcPts val="0"/>
              </a:spcAft>
              <a:buNone/>
            </a:pPr>
            <a:r>
              <a:rPr lang="en-US" sz="1200" dirty="0"/>
              <a:t>@ circuits bazaar,  +91-8684884488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p:nvPr/>
        </p:nvSpPr>
        <p:spPr>
          <a:xfrm>
            <a:off x="0" y="0"/>
            <a:ext cx="3388728"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Circuit Diagram</a:t>
            </a:r>
          </a:p>
        </p:txBody>
      </p:sp>
      <p:sp>
        <p:nvSpPr>
          <p:cNvPr id="101" name="Google Shape;101;p20"/>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102" name="Google Shape;102;p20"/>
          <p:cNvPicPr preferRelativeResize="0"/>
          <p:nvPr/>
        </p:nvPicPr>
        <p:blipFill>
          <a:blip r:embed="rId3">
            <a:alphaModFix/>
          </a:blip>
          <a:stretch>
            <a:fillRect/>
          </a:stretch>
        </p:blipFill>
        <p:spPr>
          <a:xfrm>
            <a:off x="919325" y="654775"/>
            <a:ext cx="7656675" cy="42378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08" name="Google Shape;108;p21"/>
          <p:cNvSpPr txBox="1"/>
          <p:nvPr/>
        </p:nvSpPr>
        <p:spPr>
          <a:xfrm>
            <a:off x="117900" y="1001850"/>
            <a:ext cx="8908200" cy="4525200"/>
          </a:xfrm>
          <a:prstGeom prst="rect">
            <a:avLst/>
          </a:prstGeom>
          <a:noFill/>
          <a:ln>
            <a:noFill/>
          </a:ln>
        </p:spPr>
        <p:txBody>
          <a:bodyPr spcFirstLastPara="1" wrap="square" lIns="91425" tIns="91425" rIns="91425" bIns="91425" anchor="t" anchorCtr="0">
            <a:spAutoFit/>
          </a:bodyPr>
          <a:lstStyle/>
          <a:p>
            <a:pPr marL="0" lvl="0" indent="406400" algn="just" rtl="0">
              <a:lnSpc>
                <a:spcPct val="98000"/>
              </a:lnSpc>
              <a:spcBef>
                <a:spcPts val="1200"/>
              </a:spcBef>
              <a:spcAft>
                <a:spcPts val="0"/>
              </a:spcAft>
              <a:buNone/>
            </a:pPr>
            <a:r>
              <a:rPr lang="en" sz="1800">
                <a:solidFill>
                  <a:schemeClr val="dk1"/>
                </a:solidFill>
                <a:latin typeface="Times New Roman"/>
                <a:ea typeface="Times New Roman"/>
                <a:cs typeface="Times New Roman"/>
                <a:sym typeface="Times New Roman"/>
              </a:rPr>
              <a:t>Normally people have been using commercial voltage (230V).This voltage is step-down through step down transformer. Transformer is an electrical device that transfers electrical energy between two or more circuits through electromagnetic induction.. Generally, transformers are used to increase or decrease the voltages of alternating current in electric power applications.These step-down voltage goes to rectifier unit.</a:t>
            </a:r>
            <a:endParaRPr sz="1800">
              <a:solidFill>
                <a:schemeClr val="dk1"/>
              </a:solidFill>
              <a:latin typeface="Times New Roman"/>
              <a:ea typeface="Times New Roman"/>
              <a:cs typeface="Times New Roman"/>
              <a:sym typeface="Times New Roman"/>
            </a:endParaRPr>
          </a:p>
          <a:p>
            <a:pPr marL="0" lvl="0" indent="406400" algn="just" rtl="0">
              <a:lnSpc>
                <a:spcPct val="98000"/>
              </a:lnSpc>
              <a:spcBef>
                <a:spcPts val="1200"/>
              </a:spcBef>
              <a:spcAft>
                <a:spcPts val="0"/>
              </a:spcAft>
              <a:buNone/>
            </a:pPr>
            <a:endParaRPr sz="1800">
              <a:solidFill>
                <a:schemeClr val="dk1"/>
              </a:solidFill>
              <a:latin typeface="Times New Roman"/>
              <a:ea typeface="Times New Roman"/>
              <a:cs typeface="Times New Roman"/>
              <a:sym typeface="Times New Roman"/>
            </a:endParaRPr>
          </a:p>
          <a:p>
            <a:pPr marL="0" marR="12700" lvl="0" indent="444500" algn="just" rtl="0">
              <a:lnSpc>
                <a:spcPct val="99000"/>
              </a:lnSpc>
              <a:spcBef>
                <a:spcPts val="1200"/>
              </a:spcBef>
              <a:spcAft>
                <a:spcPts val="0"/>
              </a:spcAft>
              <a:buNone/>
            </a:pPr>
            <a:r>
              <a:rPr lang="en" sz="1800">
                <a:solidFill>
                  <a:schemeClr val="dk1"/>
                </a:solidFill>
                <a:latin typeface="Times New Roman"/>
                <a:ea typeface="Times New Roman"/>
                <a:cs typeface="Times New Roman"/>
                <a:sym typeface="Times New Roman"/>
              </a:rPr>
              <a:t>Rectifier is nothing but an electronic device which used to convert an AC supply into DC supply. This project we were using bridge rectifier.12V AC supply is converts into 12V DC supply. These voltage moves to the regulator unit. Regulator is an electrical device which is used to maintain a constant voltage. Here we were using two voltage regulator. Namely voltage regulator 7812 and voltage regulator 7805.7812 voltage regulator maintains the 12V DC supply. These voltage is enough to operate relay unit and 7805 voltage regulator maintains the 5V DC supply. These voltage is used to handle the Arduino kit.</a:t>
            </a:r>
            <a:endParaRPr sz="1800">
              <a:solidFill>
                <a:schemeClr val="dk1"/>
              </a:solidFill>
              <a:latin typeface="Times New Roman"/>
              <a:ea typeface="Times New Roman"/>
              <a:cs typeface="Times New Roman"/>
              <a:sym typeface="Times New Roman"/>
            </a:endParaRPr>
          </a:p>
          <a:p>
            <a:pPr marL="0" lvl="0" indent="406400" algn="just" rtl="0">
              <a:lnSpc>
                <a:spcPct val="98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09" name="Google Shape;109;p21"/>
          <p:cNvSpPr/>
          <p:nvPr/>
        </p:nvSpPr>
        <p:spPr>
          <a:xfrm>
            <a:off x="0" y="0"/>
            <a:ext cx="2728587"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WORKING:-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15" name="Google Shape;115;p22"/>
          <p:cNvSpPr txBox="1"/>
          <p:nvPr/>
        </p:nvSpPr>
        <p:spPr>
          <a:xfrm>
            <a:off x="117900" y="649975"/>
            <a:ext cx="8908200" cy="4956300"/>
          </a:xfrm>
          <a:prstGeom prst="rect">
            <a:avLst/>
          </a:prstGeom>
          <a:noFill/>
          <a:ln>
            <a:noFill/>
          </a:ln>
        </p:spPr>
        <p:txBody>
          <a:bodyPr spcFirstLastPara="1" wrap="square" lIns="91425" tIns="91425" rIns="91425" bIns="91425" anchor="t" anchorCtr="0">
            <a:spAutoFit/>
          </a:bodyPr>
          <a:lstStyle/>
          <a:p>
            <a:pPr marL="0" lvl="0" indent="406400" algn="just" rtl="0">
              <a:lnSpc>
                <a:spcPct val="99000"/>
              </a:lnSpc>
              <a:spcBef>
                <a:spcPts val="1200"/>
              </a:spcBef>
              <a:spcAft>
                <a:spcPts val="0"/>
              </a:spcAft>
              <a:buNone/>
            </a:pPr>
            <a:r>
              <a:rPr lang="en" sz="1800">
                <a:solidFill>
                  <a:schemeClr val="dk1"/>
                </a:solidFill>
                <a:latin typeface="Times New Roman"/>
                <a:ea typeface="Times New Roman"/>
                <a:cs typeface="Times New Roman"/>
                <a:sym typeface="Times New Roman"/>
              </a:rPr>
              <a:t>We uploaded the program in the kit. Program was written if any fault occur in the cable, immediately will open the relay terminal and disconnect that faulty line only. Rest of the other lines operates normally. Now a days embedded system changed metorically.Arduino is the advanced version of embedded system. These Arduino has ample types but we selected Arduino UNO. These Arduino UNO helps to develope many advanced version of ArduinoUNO creates user friendly environment.it easily to adopt other devices using serial port. Next we move the relay.</a:t>
            </a:r>
            <a:endParaRPr sz="1800">
              <a:solidFill>
                <a:schemeClr val="dk1"/>
              </a:solidFill>
              <a:latin typeface="Times New Roman"/>
              <a:ea typeface="Times New Roman"/>
              <a:cs typeface="Times New Roman"/>
              <a:sym typeface="Times New Roman"/>
            </a:endParaRPr>
          </a:p>
          <a:p>
            <a:pPr marL="0" lvl="0" indent="406400" algn="just" rtl="0">
              <a:lnSpc>
                <a:spcPct val="99000"/>
              </a:lnSpc>
              <a:spcBef>
                <a:spcPts val="1200"/>
              </a:spcBef>
              <a:spcAft>
                <a:spcPts val="0"/>
              </a:spcAft>
              <a:buNone/>
            </a:pPr>
            <a:endParaRPr sz="1800">
              <a:solidFill>
                <a:schemeClr val="dk1"/>
              </a:solidFill>
              <a:latin typeface="Times New Roman"/>
              <a:ea typeface="Times New Roman"/>
              <a:cs typeface="Times New Roman"/>
              <a:sym typeface="Times New Roman"/>
            </a:endParaRPr>
          </a:p>
          <a:p>
            <a:pPr marL="0" marR="12700" lvl="0" indent="406400" algn="just" rtl="0">
              <a:lnSpc>
                <a:spcPct val="98000"/>
              </a:lnSpc>
              <a:spcBef>
                <a:spcPts val="1200"/>
              </a:spcBef>
              <a:spcAft>
                <a:spcPts val="0"/>
              </a:spcAft>
              <a:buNone/>
            </a:pPr>
            <a:r>
              <a:rPr lang="en" sz="1800">
                <a:solidFill>
                  <a:schemeClr val="dk1"/>
                </a:solidFill>
                <a:latin typeface="Times New Roman"/>
                <a:ea typeface="Times New Roman"/>
                <a:cs typeface="Times New Roman"/>
                <a:sym typeface="Times New Roman"/>
              </a:rPr>
              <a:t>Relay is nothing but an electrical device here which acted as a switchif any fault occur in the line, will disconnect the line using relay. The connector of the relay moves from normally close conduct to the normally open conducet.we easily find the fault and to disconnect the fault line. Display unit is connect the Arduino kit which is used to where the fault occurs and to display itself                                            </a:t>
            </a:r>
            <a:endParaRPr sz="1800">
              <a:solidFill>
                <a:schemeClr val="dk1"/>
              </a:solidFill>
              <a:latin typeface="Times New Roman"/>
              <a:ea typeface="Times New Roman"/>
              <a:cs typeface="Times New Roman"/>
              <a:sym typeface="Times New Roman"/>
            </a:endParaRPr>
          </a:p>
          <a:p>
            <a:pPr marL="0" lvl="0" indent="406400" algn="just" rtl="0">
              <a:lnSpc>
                <a:spcPct val="99000"/>
              </a:lnSpc>
              <a:spcBef>
                <a:spcPts val="1200"/>
              </a:spcBef>
              <a:spcAft>
                <a:spcPts val="0"/>
              </a:spcAft>
              <a:buNone/>
            </a:pPr>
            <a:endParaRPr sz="1800">
              <a:solidFill>
                <a:schemeClr val="dk1"/>
              </a:solidFill>
              <a:latin typeface="Times New Roman"/>
              <a:ea typeface="Times New Roman"/>
              <a:cs typeface="Times New Roman"/>
              <a:sym typeface="Times New Roman"/>
            </a:endParaRPr>
          </a:p>
          <a:p>
            <a:pPr marL="0" lvl="0" indent="406400" algn="just" rtl="0">
              <a:lnSpc>
                <a:spcPct val="98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16" name="Google Shape;116;p22"/>
          <p:cNvSpPr/>
          <p:nvPr/>
        </p:nvSpPr>
        <p:spPr>
          <a:xfrm>
            <a:off x="0" y="0"/>
            <a:ext cx="2728587"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WORKING:-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p:nvPr/>
        </p:nvSpPr>
        <p:spPr>
          <a:xfrm>
            <a:off x="0" y="0"/>
            <a:ext cx="6555909"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HARDWARE COMPONENTS</a:t>
            </a:r>
          </a:p>
        </p:txBody>
      </p:sp>
      <p:sp>
        <p:nvSpPr>
          <p:cNvPr id="122" name="Google Shape;122;p23"/>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23" name="Google Shape;123;p23"/>
          <p:cNvSpPr txBox="1"/>
          <p:nvPr/>
        </p:nvSpPr>
        <p:spPr>
          <a:xfrm>
            <a:off x="125250" y="1227300"/>
            <a:ext cx="8893500" cy="2688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1.TRANSFORMER (220-12V AC</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2.VOLTAGE REGULATOR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3.RECTIFIER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4.FILTER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5.ARDUINO</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6.LIQUID CRYSTAL DISPLAY</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endParaRPr sz="1300">
              <a:solidFill>
                <a:schemeClr val="dk1"/>
              </a:solidFill>
              <a:highlight>
                <a:srgbClr val="FFFFFF"/>
              </a:highlight>
              <a:latin typeface="Times New Roman"/>
              <a:ea typeface="Times New Roman"/>
              <a:cs typeface="Times New Roman"/>
              <a:sym typeface="Times New Roman"/>
            </a:endParaRPr>
          </a:p>
        </p:txBody>
      </p:sp>
      <p:sp>
        <p:nvSpPr>
          <p:cNvPr id="124" name="Google Shape;124;p23"/>
          <p:cNvSpPr txBox="1"/>
          <p:nvPr/>
        </p:nvSpPr>
        <p:spPr>
          <a:xfrm>
            <a:off x="4424500" y="1194625"/>
            <a:ext cx="3000000" cy="2304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7.POPO BUTTONS</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8.BUZZER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9.POTENTIOMETER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10.RESISTOR</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11.DIODE</a:t>
            </a:r>
            <a:endParaRPr sz="130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sz="1300">
                <a:solidFill>
                  <a:schemeClr val="dk1"/>
                </a:solidFill>
                <a:highlight>
                  <a:srgbClr val="FFFFFF"/>
                </a:highlight>
                <a:latin typeface="Times New Roman"/>
                <a:ea typeface="Times New Roman"/>
                <a:cs typeface="Times New Roman"/>
                <a:sym typeface="Times New Roman"/>
              </a:rPr>
              <a:t>12.CAPACITOR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4"/>
          <p:cNvSpPr/>
          <p:nvPr/>
        </p:nvSpPr>
        <p:spPr>
          <a:xfrm>
            <a:off x="0" y="0"/>
            <a:ext cx="3922343"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POWER SUPPLY</a:t>
            </a:r>
          </a:p>
        </p:txBody>
      </p:sp>
      <p:sp>
        <p:nvSpPr>
          <p:cNvPr id="130" name="Google Shape;130;p24"/>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131" name="Google Shape;131;p24"/>
          <p:cNvPicPr preferRelativeResize="0"/>
          <p:nvPr/>
        </p:nvPicPr>
        <p:blipFill>
          <a:blip r:embed="rId3">
            <a:alphaModFix/>
          </a:blip>
          <a:stretch>
            <a:fillRect/>
          </a:stretch>
        </p:blipFill>
        <p:spPr>
          <a:xfrm>
            <a:off x="757100" y="1174550"/>
            <a:ext cx="6003745" cy="31086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5"/>
          <p:cNvSpPr/>
          <p:nvPr/>
        </p:nvSpPr>
        <p:spPr>
          <a:xfrm>
            <a:off x="0" y="0"/>
            <a:ext cx="3922343"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POWER SUPPLY</a:t>
            </a:r>
          </a:p>
        </p:txBody>
      </p:sp>
      <p:sp>
        <p:nvSpPr>
          <p:cNvPr id="137" name="Google Shape;137;p25"/>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38" name="Google Shape;138;p25"/>
          <p:cNvSpPr txBox="1"/>
          <p:nvPr/>
        </p:nvSpPr>
        <p:spPr>
          <a:xfrm>
            <a:off x="-103250" y="1814050"/>
            <a:ext cx="9144000" cy="15921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r>
              <a:rPr lang="en" sz="1800">
                <a:solidFill>
                  <a:schemeClr val="dk1"/>
                </a:solidFill>
                <a:latin typeface="Times New Roman"/>
                <a:ea typeface="Times New Roman"/>
                <a:cs typeface="Times New Roman"/>
                <a:sym typeface="Times New Roman"/>
              </a:rPr>
              <a:t>The power supply circuit consists of step down transformer which is 230v step down to 12v.In this circuit 4 diodes are used to form bridge rectifier which delivers pulsating dc voltage &amp; then fed to capacitor filter the output voltage from rectifier is fed to filter to eliminate any a.c. components present even after rectification. The filtered DC voltage is given to regulator to produce 12v constant DC voltage.</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6"/>
          <p:cNvSpPr/>
          <p:nvPr/>
        </p:nvSpPr>
        <p:spPr>
          <a:xfrm>
            <a:off x="0" y="0"/>
            <a:ext cx="5460174" cy="516551"/>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Resistor And Switch Part</a:t>
            </a:r>
          </a:p>
        </p:txBody>
      </p:sp>
      <p:sp>
        <p:nvSpPr>
          <p:cNvPr id="144" name="Google Shape;144;p26"/>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45" name="Google Shape;145;p26"/>
          <p:cNvSpPr txBox="1"/>
          <p:nvPr/>
        </p:nvSpPr>
        <p:spPr>
          <a:xfrm>
            <a:off x="-103250" y="1814050"/>
            <a:ext cx="9144000" cy="4617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146" name="Google Shape;146;p26"/>
          <p:cNvPicPr preferRelativeResize="0"/>
          <p:nvPr/>
        </p:nvPicPr>
        <p:blipFill>
          <a:blip r:embed="rId3">
            <a:alphaModFix/>
          </a:blip>
          <a:stretch>
            <a:fillRect/>
          </a:stretch>
        </p:blipFill>
        <p:spPr>
          <a:xfrm>
            <a:off x="916863" y="668950"/>
            <a:ext cx="7103770" cy="44745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p:nvPr/>
        </p:nvSpPr>
        <p:spPr>
          <a:xfrm>
            <a:off x="0" y="0"/>
            <a:ext cx="522712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3 Relay Circuit Diagram</a:t>
            </a:r>
          </a:p>
        </p:txBody>
      </p:sp>
      <p:sp>
        <p:nvSpPr>
          <p:cNvPr id="152" name="Google Shape;152;p27"/>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153" name="Google Shape;153;p27"/>
          <p:cNvPicPr preferRelativeResize="0"/>
          <p:nvPr/>
        </p:nvPicPr>
        <p:blipFill>
          <a:blip r:embed="rId3">
            <a:alphaModFix/>
          </a:blip>
          <a:stretch>
            <a:fillRect/>
          </a:stretch>
        </p:blipFill>
        <p:spPr>
          <a:xfrm>
            <a:off x="904575" y="767000"/>
            <a:ext cx="6779551" cy="4071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8"/>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159" name="Google Shape;159;p28"/>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60" name="Google Shape;160;p28"/>
          <p:cNvSpPr txBox="1"/>
          <p:nvPr/>
        </p:nvSpPr>
        <p:spPr>
          <a:xfrm>
            <a:off x="0" y="693150"/>
            <a:ext cx="9144000" cy="3614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Code copyright to “Circuits Bazaar” for Educational purposes . you can’t use it for commercial purpose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/*LCD RS pin to digital pin 12</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 LCD Enable pin to digital pin 11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 LCD D4 pin to digital pin 7</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 LCD D5 pin to digital pin 6</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 LCD D6 pin to digital pin 5</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 LCD D7 pin to digital pin 4</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161" name="Google Shape;161;p28"/>
          <p:cNvSpPr txBox="1"/>
          <p:nvPr/>
        </p:nvSpPr>
        <p:spPr>
          <a:xfrm>
            <a:off x="4129525" y="2421000"/>
            <a:ext cx="3000000" cy="2722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#include &lt;LiquidCrystal.h&gt;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initialize the library with the numbers of the interface pins</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LiquidCrystal lcd(12, 11, 5, 4, 3, 2)</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int sensorPin   = A0; // select the input pin for ldr</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r>
              <a:rPr lang="en">
                <a:solidFill>
                  <a:schemeClr val="dk1"/>
                </a:solidFill>
                <a:latin typeface="Times New Roman"/>
                <a:ea typeface="Times New Roman"/>
                <a:cs typeface="Times New Roman"/>
                <a:sym typeface="Times New Roman"/>
              </a:rPr>
              <a:t>int sensorValue = 0; // variable to store the value coming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9"/>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167" name="Google Shape;167;p29"/>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68" name="Google Shape;168;p29"/>
          <p:cNvSpPr txBox="1"/>
          <p:nvPr/>
        </p:nvSpPr>
        <p:spPr>
          <a:xfrm>
            <a:off x="0" y="693150"/>
            <a:ext cx="9144000" cy="4015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void setup()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pinMode(8, OUTPUT);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pinMode(9, OUTPUT);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pinMode(10, OUTPUT);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digitalWrite(8, LOW);</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digitalWrite(9,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digitalWrite(10, HIGH);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Serial.begin(9600); //sets serial port for communication</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169" name="Google Shape;169;p29"/>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
        <p:nvSpPr>
          <p:cNvPr id="170" name="Google Shape;170;p29"/>
          <p:cNvSpPr txBox="1"/>
          <p:nvPr/>
        </p:nvSpPr>
        <p:spPr>
          <a:xfrm>
            <a:off x="6144000" y="383475"/>
            <a:ext cx="3000000" cy="346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lcd.begin(16, 2);</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lcd.print("UNDERGROUND CABLE");</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lcd.print("FAULT LOCATOR");</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delay(1000);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delay(1000);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1200"/>
              </a:spcAft>
              <a:buNone/>
            </a:pPr>
            <a:r>
              <a:rPr lang="en">
                <a:solidFill>
                  <a:schemeClr val="dk1"/>
                </a:solidFill>
                <a:latin typeface="Times New Roman"/>
                <a:ea typeface="Times New Roman"/>
                <a:cs typeface="Times New Roman"/>
                <a:sym typeface="Times New Roman"/>
              </a:rPr>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p:nvPr/>
        </p:nvSpPr>
        <p:spPr>
          <a:xfrm>
            <a:off x="0" y="0"/>
            <a:ext cx="2039938" cy="655462"/>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Objective</a:t>
            </a:r>
          </a:p>
        </p:txBody>
      </p:sp>
      <p:sp>
        <p:nvSpPr>
          <p:cNvPr id="61" name="Google Shape;61;p14"/>
          <p:cNvSpPr txBox="1"/>
          <p:nvPr/>
        </p:nvSpPr>
        <p:spPr>
          <a:xfrm>
            <a:off x="0" y="1268375"/>
            <a:ext cx="9144000" cy="3791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1200"/>
              </a:spcBef>
              <a:spcAft>
                <a:spcPts val="0"/>
              </a:spcAft>
              <a:buNone/>
            </a:pPr>
            <a:r>
              <a:rPr lang="en" sz="1800">
                <a:solidFill>
                  <a:schemeClr val="dk1"/>
                </a:solidFill>
              </a:rPr>
              <a:t>The objective of this project is to determine the </a:t>
            </a:r>
            <a:r>
              <a:rPr lang="en" sz="1800">
                <a:solidFill>
                  <a:schemeClr val="dk1"/>
                </a:solidFill>
                <a:uFill>
                  <a:noFill/>
                </a:uFill>
                <a:hlinkClick r:id="rId3">
                  <a:extLst>
                    <a:ext uri="{A12FA001-AC4F-418D-AE19-62706E023703}">
                      <ahyp:hlinkClr xmlns:ahyp="http://schemas.microsoft.com/office/drawing/2018/hyperlinkcolor" val="tx"/>
                    </a:ext>
                  </a:extLst>
                </a:hlinkClick>
              </a:rPr>
              <a:t>distance of underground cable fault</a:t>
            </a:r>
            <a:r>
              <a:rPr lang="en" sz="1800">
                <a:solidFill>
                  <a:schemeClr val="dk1"/>
                </a:solidFill>
              </a:rPr>
              <a:t> from base station in kilometers. The underground cable system is a common practice followed in many urban areas.</a:t>
            </a:r>
            <a:endParaRPr sz="1800">
              <a:solidFill>
                <a:schemeClr val="dk1"/>
              </a:solidFill>
            </a:endParaRPr>
          </a:p>
          <a:p>
            <a:pPr marL="0" lvl="0" indent="0" algn="just" rtl="0">
              <a:lnSpc>
                <a:spcPct val="115000"/>
              </a:lnSpc>
              <a:spcBef>
                <a:spcPts val="1200"/>
              </a:spcBef>
              <a:spcAft>
                <a:spcPts val="0"/>
              </a:spcAft>
              <a:buNone/>
            </a:pPr>
            <a:r>
              <a:rPr lang="en" sz="1800">
                <a:solidFill>
                  <a:schemeClr val="dk1"/>
                </a:solidFill>
              </a:rPr>
              <a:t>While a fault occurs for some reason, at that time the repairing process related to that particular cable is difficult due to not knowing the exact location of the cable fault. The proposed system is to find the exact location of the fault.</a:t>
            </a:r>
            <a:endParaRPr sz="1800">
              <a:solidFill>
                <a:schemeClr val="dk1"/>
              </a:solidFill>
            </a:endParaRPr>
          </a:p>
          <a:p>
            <a:pPr marL="0" lvl="0" indent="0" algn="just" rtl="0">
              <a:lnSpc>
                <a:spcPct val="115000"/>
              </a:lnSpc>
              <a:spcBef>
                <a:spcPts val="1200"/>
              </a:spcBef>
              <a:spcAft>
                <a:spcPts val="0"/>
              </a:spcAft>
              <a:buNone/>
            </a:pPr>
            <a:r>
              <a:rPr lang="en" sz="1800">
                <a:solidFill>
                  <a:schemeClr val="dk1"/>
                </a:solidFill>
              </a:rPr>
              <a:t>The project uses the standard concept of Ohms law i.e., when a low DC voltage is applied at the feeder end through a series resistor (Cable lines), then current would vary depending upon the location of fault in the cable</a:t>
            </a:r>
            <a:r>
              <a:rPr lang="en" sz="1800">
                <a:solidFill>
                  <a:srgbClr val="666666"/>
                </a:solidFill>
              </a:rPr>
              <a:t>.</a:t>
            </a:r>
            <a:endParaRPr sz="1800">
              <a:solidFill>
                <a:srgbClr val="666666"/>
              </a:solidFill>
            </a:endParaRPr>
          </a:p>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0"/>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176" name="Google Shape;176;p30"/>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77" name="Google Shape;177;p30"/>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void loop()</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lcd.clear();</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digitalWrite(8, LOW);</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digitalWrite(9,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digitalWrite(10,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delay(350);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sensorValue = analogRead(sensorPin); // read the value from the sensor</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Serial.println(sensorValue); //prints the values coming from the sensor on the screen</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178" name="Google Shape;178;p30"/>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
        <p:nvSpPr>
          <p:cNvPr id="179" name="Google Shape;179;p30"/>
          <p:cNvSpPr txBox="1"/>
          <p:nvPr/>
        </p:nvSpPr>
        <p:spPr>
          <a:xfrm>
            <a:off x="6144000" y="825925"/>
            <a:ext cx="3000000" cy="2409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if( (sensorValue &gt;= 1000)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lcd.print("R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Serial.print("R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120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1"/>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185" name="Google Shape;185;p31"/>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86" name="Google Shape;186;p31"/>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890) &amp;&amp; (sensorValue &lt;= 920)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Serial.print("R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lcd.print("R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870) &amp;&amp; (sensorValue &lt;= 880)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Serial.print("R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lcd.print("R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187" name="Google Shape;187;p31"/>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
        <p:nvSpPr>
          <p:cNvPr id="188" name="Google Shape;188;p31"/>
          <p:cNvSpPr txBox="1"/>
          <p:nvPr/>
        </p:nvSpPr>
        <p:spPr>
          <a:xfrm>
            <a:off x="6144000" y="368725"/>
            <a:ext cx="3000000" cy="5315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else if( (sensorValue &gt;= 800) &amp;&amp; (sensorValue &lt;= 825)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Serial.print("R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lcd.print("R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670) &amp;&amp; (sensorValue &lt;= 688)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Serial.print("R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lcd.setCursor(0,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lcd.print("R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2"/>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194" name="Google Shape;194;p32"/>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195" name="Google Shape;195;p32"/>
          <p:cNvSpPr txBox="1"/>
          <p:nvPr/>
        </p:nvSpPr>
        <p:spPr>
          <a:xfrm>
            <a:off x="0" y="693150"/>
            <a:ext cx="9144000" cy="4015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delay(1500);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digitalWrite(8,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digitalWrite(9, LOW);</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digitalWrite(10,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delay(350);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sensorValue = analogRead(sensorPin); // read the value from the sensor</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Serial.println(sensorValue); //prints the values coming from the sensor on the screen</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196" name="Google Shape;196;p32"/>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3"/>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02" name="Google Shape;202;p33"/>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03" name="Google Shape;203;p33"/>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if( (sensorValue &gt;= 1000)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Serial.print("Y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lcd.setCursor(8,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 Y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890) &amp;&amp; (sensorValue &lt;= 920)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lcd.setCursor(8, 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Serial.print("Y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 Y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204" name="Google Shape;204;p33"/>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4"/>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10" name="Google Shape;210;p34"/>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11" name="Google Shape;211;p34"/>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870) &amp;&amp; (sensorValue &lt;= 880)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Serial.print("Y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lcd.setCursor(8,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 Y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800) &amp;&amp; (sensorValue &lt;= 825)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Serial.print("Y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lcd.setCursor(8,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 Y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212" name="Google Shape;212;p34"/>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5"/>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18" name="Google Shape;218;p35"/>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19" name="Google Shape;219;p35"/>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else if( (sensorValue &gt;= 670) &amp;&amp; (sensorValue &lt;= 688)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Serial.print("Y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lcd.setCursor(8, 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 Y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delay(1500);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digitalWrite(8,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digitalWrite(9, HIGH);</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digitalWrite(10, LOW);</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delay(350); </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220" name="Google Shape;220;p35"/>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6"/>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26" name="Google Shape;226;p36"/>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27" name="Google Shape;227;p36"/>
          <p:cNvSpPr txBox="1"/>
          <p:nvPr/>
        </p:nvSpPr>
        <p:spPr>
          <a:xfrm>
            <a:off x="0" y="693150"/>
            <a:ext cx="9144000" cy="441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sensorValue = analogRead(sensorPin); // read the value from the sensor</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Serial.println(sensorValue); //prints the values coming from the sensor on the screen</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if( (sensorValue &gt;= 1000)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lcd.setCursor(5,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Serial.println("B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lcd.print("B -  NF")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120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p:txBody>
      </p:sp>
      <p:sp>
        <p:nvSpPr>
          <p:cNvPr id="228" name="Google Shape;228;p36"/>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
        <p:nvSpPr>
          <p:cNvPr id="229" name="Google Shape;229;p36"/>
          <p:cNvSpPr txBox="1"/>
          <p:nvPr/>
        </p:nvSpPr>
        <p:spPr>
          <a:xfrm>
            <a:off x="5737125" y="1858300"/>
            <a:ext cx="3000000" cy="305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890) &amp;&amp; (sensorValue &lt;= 920)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Serial.println("B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lcd.setCursor(5,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lcd.print("B - 2KM")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7"/>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35" name="Google Shape;235;p37"/>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36" name="Google Shape;236;p37"/>
          <p:cNvSpPr txBox="1"/>
          <p:nvPr/>
        </p:nvSpPr>
        <p:spPr>
          <a:xfrm>
            <a:off x="0" y="693150"/>
            <a:ext cx="9144000" cy="481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870) &amp;&amp; (sensorValue &lt;= 880)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Serial.println("B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lcd.setCursor(5,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lcd.print("B - 4KM")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else if( (sensorValue &gt;= 800) &amp;&amp; (sensorValue &lt;= 825)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Serial.println("B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lcd.setCursor(5,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lcd.print("B - 6KM")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237" name="Google Shape;237;p37"/>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8"/>
          <p:cNvSpPr/>
          <p:nvPr/>
        </p:nvSpPr>
        <p:spPr>
          <a:xfrm>
            <a:off x="0" y="0"/>
            <a:ext cx="4252414" cy="654764"/>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Code of the Project</a:t>
            </a:r>
          </a:p>
        </p:txBody>
      </p:sp>
      <p:sp>
        <p:nvSpPr>
          <p:cNvPr id="243" name="Google Shape;243;p38"/>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44" name="Google Shape;244;p38"/>
          <p:cNvSpPr txBox="1"/>
          <p:nvPr/>
        </p:nvSpPr>
        <p:spPr>
          <a:xfrm>
            <a:off x="0" y="693150"/>
            <a:ext cx="9144000" cy="3614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else if( (sensorValue &gt;= 670) &amp;&amp; (sensorValue &lt;= 688)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Serial.println("B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lcd.setCursor(5, 1);</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lcd.print("B - 8KM") ;</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 delay(1500);</a:t>
            </a:r>
            <a:endParaRPr>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marL="0" lvl="0" indent="0" algn="just" rtl="0">
              <a:lnSpc>
                <a:spcPct val="102000"/>
              </a:lnSpc>
              <a:spcBef>
                <a:spcPts val="1200"/>
              </a:spcBef>
              <a:spcAft>
                <a:spcPts val="1200"/>
              </a:spcAft>
              <a:buNone/>
            </a:pPr>
            <a:endParaRPr>
              <a:solidFill>
                <a:schemeClr val="dk1"/>
              </a:solidFill>
              <a:latin typeface="Times New Roman"/>
              <a:ea typeface="Times New Roman"/>
              <a:cs typeface="Times New Roman"/>
              <a:sym typeface="Times New Roman"/>
            </a:endParaRPr>
          </a:p>
        </p:txBody>
      </p:sp>
      <p:sp>
        <p:nvSpPr>
          <p:cNvPr id="245" name="Google Shape;245;p38"/>
          <p:cNvSpPr txBox="1"/>
          <p:nvPr/>
        </p:nvSpPr>
        <p:spPr>
          <a:xfrm>
            <a:off x="4129525" y="2421000"/>
            <a:ext cx="3000000" cy="400200"/>
          </a:xfrm>
          <a:prstGeom prst="rect">
            <a:avLst/>
          </a:prstGeom>
          <a:noFill/>
          <a:ln>
            <a:noFill/>
          </a:ln>
        </p:spPr>
        <p:txBody>
          <a:bodyPr spcFirstLastPara="1" wrap="square" lIns="91425" tIns="91425" rIns="91425" bIns="91425" anchor="t" anchorCtr="0">
            <a:spAutoFit/>
          </a:bodyPr>
          <a:lstStyle/>
          <a:p>
            <a:pPr marL="0" lvl="0" indent="0" algn="just" rtl="0">
              <a:lnSpc>
                <a:spcPct val="102000"/>
              </a:lnSpc>
              <a:spcBef>
                <a:spcPts val="1200"/>
              </a:spcBef>
              <a:spcAft>
                <a:spcPts val="120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9"/>
          <p:cNvSpPr/>
          <p:nvPr/>
        </p:nvSpPr>
        <p:spPr>
          <a:xfrm>
            <a:off x="0" y="0"/>
            <a:ext cx="3268703"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CONCLUSION</a:t>
            </a:r>
          </a:p>
        </p:txBody>
      </p:sp>
      <p:sp>
        <p:nvSpPr>
          <p:cNvPr id="251" name="Google Shape;251;p39"/>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252" name="Google Shape;252;p39"/>
          <p:cNvSpPr txBox="1"/>
          <p:nvPr/>
        </p:nvSpPr>
        <p:spPr>
          <a:xfrm>
            <a:off x="-103250" y="1814050"/>
            <a:ext cx="9144000" cy="1603200"/>
          </a:xfrm>
          <a:prstGeom prst="rect">
            <a:avLst/>
          </a:prstGeom>
          <a:noFill/>
          <a:ln>
            <a:noFill/>
          </a:ln>
        </p:spPr>
        <p:txBody>
          <a:bodyPr spcFirstLastPara="1" wrap="square" lIns="91425" tIns="91425" rIns="91425" bIns="91425" anchor="t" anchorCtr="0">
            <a:spAutoFit/>
          </a:bodyPr>
          <a:lstStyle/>
          <a:p>
            <a:pPr marL="0" lvl="0" indent="139700" algn="just" rtl="0">
              <a:lnSpc>
                <a:spcPct val="103000"/>
              </a:lnSpc>
              <a:spcBef>
                <a:spcPts val="1200"/>
              </a:spcBef>
              <a:spcAft>
                <a:spcPts val="1200"/>
              </a:spcAft>
              <a:buNone/>
            </a:pPr>
            <a:r>
              <a:rPr lang="en" sz="1800">
                <a:solidFill>
                  <a:schemeClr val="dk1"/>
                </a:solidFill>
                <a:latin typeface="Times New Roman"/>
                <a:ea typeface="Times New Roman"/>
                <a:cs typeface="Times New Roman"/>
                <a:sym typeface="Times New Roman"/>
              </a:rPr>
              <a:t>This paper proposes a technique for locating the distance of fault occurring in underground cable using combination of discrete wavelet transform and traveling wave. Positive sequence current signals are used in fault detection algorithm. It is found that this algorithm can detect fault with the accuracy of 100% using scale 1 only. Using High Resolution Analog to Digital converter the project quality further can be enhanced. </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p:nvPr/>
        </p:nvSpPr>
        <p:spPr>
          <a:xfrm>
            <a:off x="0" y="0"/>
            <a:ext cx="2532044" cy="508175"/>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Introduction</a:t>
            </a:r>
          </a:p>
        </p:txBody>
      </p:sp>
      <p:sp>
        <p:nvSpPr>
          <p:cNvPr id="67" name="Google Shape;67;p15"/>
          <p:cNvSpPr txBox="1"/>
          <p:nvPr/>
        </p:nvSpPr>
        <p:spPr>
          <a:xfrm>
            <a:off x="0" y="1268375"/>
            <a:ext cx="9144000" cy="2154900"/>
          </a:xfrm>
          <a:prstGeom prst="rect">
            <a:avLst/>
          </a:prstGeom>
          <a:noFill/>
          <a:ln>
            <a:noFill/>
          </a:ln>
        </p:spPr>
        <p:txBody>
          <a:bodyPr spcFirstLastPara="1" wrap="square" lIns="91425" tIns="91425" rIns="91425" bIns="91425" anchor="t" anchorCtr="0">
            <a:spAutoFit/>
          </a:bodyPr>
          <a:lstStyle/>
          <a:p>
            <a:pPr marL="25400" marR="25400" lvl="0" indent="0" algn="just" rtl="0">
              <a:lnSpc>
                <a:spcPct val="98000"/>
              </a:lnSpc>
              <a:spcBef>
                <a:spcPts val="0"/>
              </a:spcBef>
              <a:spcAft>
                <a:spcPts val="0"/>
              </a:spcAft>
              <a:buNone/>
            </a:pPr>
            <a:r>
              <a:rPr lang="en" sz="1800">
                <a:solidFill>
                  <a:schemeClr val="dk1"/>
                </a:solidFill>
                <a:latin typeface="Times New Roman"/>
                <a:ea typeface="Times New Roman"/>
                <a:cs typeface="Times New Roman"/>
                <a:sym typeface="Times New Roman"/>
              </a:rPr>
              <a:t>Generally we used to overhead lines. We can easily identify the faults but in rushed places or familiar cities we couldn’t use overhead lines. So, we are moving to underground cables. Underground cables used largely in urban area instead of overhead lines. We can’t easily identify the faults in the underground cables .This project deals with microcontroller, buzzer and LCD.</a:t>
            </a:r>
            <a:endParaRPr sz="1800">
              <a:solidFill>
                <a:schemeClr val="dk1"/>
              </a:solidFill>
              <a:latin typeface="Times New Roman"/>
              <a:ea typeface="Times New Roman"/>
              <a:cs typeface="Times New Roman"/>
              <a:sym typeface="Times New Roman"/>
            </a:endParaRPr>
          </a:p>
          <a:p>
            <a:pPr marL="0" lvl="0" indent="0" algn="l" rtl="0">
              <a:lnSpc>
                <a:spcPct val="6363"/>
              </a:lnSpc>
              <a:spcBef>
                <a:spcPts val="1200"/>
              </a:spcBef>
              <a:spcAft>
                <a:spcPts val="0"/>
              </a:spcAft>
              <a:buNone/>
            </a:pPr>
            <a:r>
              <a:rPr lang="en" sz="1800">
                <a:solidFill>
                  <a:schemeClr val="dk1"/>
                </a:solidFill>
                <a:latin typeface="Times New Roman"/>
                <a:ea typeface="Times New Roman"/>
                <a:cs typeface="Times New Roman"/>
                <a:sym typeface="Times New Roman"/>
              </a:rPr>
              <a:t> </a:t>
            </a:r>
            <a:endParaRPr sz="1800">
              <a:solidFill>
                <a:schemeClr val="dk1"/>
              </a:solidFill>
              <a:latin typeface="Times New Roman"/>
              <a:ea typeface="Times New Roman"/>
              <a:cs typeface="Times New Roman"/>
              <a:sym typeface="Times New Roman"/>
            </a:endParaRPr>
          </a:p>
          <a:p>
            <a:pPr marL="25400" lvl="0" indent="0" algn="l" rtl="0">
              <a:lnSpc>
                <a:spcPct val="115000"/>
              </a:lnSpc>
              <a:spcBef>
                <a:spcPts val="1200"/>
              </a:spcBef>
              <a:spcAft>
                <a:spcPts val="1200"/>
              </a:spcAft>
              <a:buNone/>
            </a:pPr>
            <a:r>
              <a:rPr lang="en" sz="1800">
                <a:solidFill>
                  <a:schemeClr val="dk1"/>
                </a:solidFill>
                <a:latin typeface="Times New Roman"/>
                <a:ea typeface="Times New Roman"/>
                <a:cs typeface="Times New Roman"/>
                <a:sym typeface="Times New Roman"/>
              </a:rPr>
              <a:t>This proposes greatly reduces the time and operates effectively.</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p:nvPr/>
        </p:nvSpPr>
        <p:spPr>
          <a:xfrm>
            <a:off x="0" y="0"/>
            <a:ext cx="4093880"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BLOCK DIAGRAM</a:t>
            </a:r>
          </a:p>
        </p:txBody>
      </p:sp>
      <p:sp>
        <p:nvSpPr>
          <p:cNvPr id="73" name="Google Shape;73;p16"/>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74" name="Google Shape;74;p16"/>
          <p:cNvPicPr preferRelativeResize="0"/>
          <p:nvPr/>
        </p:nvPicPr>
        <p:blipFill>
          <a:blip r:embed="rId3">
            <a:alphaModFix/>
          </a:blip>
          <a:stretch>
            <a:fillRect/>
          </a:stretch>
        </p:blipFill>
        <p:spPr>
          <a:xfrm>
            <a:off x="1715725" y="702600"/>
            <a:ext cx="6509475" cy="44408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p:nvPr/>
        </p:nvSpPr>
        <p:spPr>
          <a:xfrm>
            <a:off x="0" y="0"/>
            <a:ext cx="4093880"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BLOCK DIAGRAM</a:t>
            </a:r>
          </a:p>
        </p:txBody>
      </p:sp>
      <p:sp>
        <p:nvSpPr>
          <p:cNvPr id="73" name="Google Shape;73;p16"/>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1026" name="Picture 2" descr="D:\PRG(E)\PRG\PRG_TQ5\arduino\project\underground cable fault detection\ppt and synopsis\underground cable fault distance locator project with audio visual indicator .jpg"/>
          <p:cNvPicPr>
            <a:picLocks noChangeAspect="1" noChangeArrowheads="1"/>
          </p:cNvPicPr>
          <p:nvPr/>
        </p:nvPicPr>
        <p:blipFill>
          <a:blip r:embed="rId3"/>
          <a:srcRect/>
          <a:stretch>
            <a:fillRect/>
          </a:stretch>
        </p:blipFill>
        <p:spPr bwMode="auto">
          <a:xfrm>
            <a:off x="1466119" y="840043"/>
            <a:ext cx="5995664" cy="430345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p:nvPr/>
        </p:nvSpPr>
        <p:spPr>
          <a:xfrm>
            <a:off x="0" y="0"/>
            <a:ext cx="4093880" cy="517249"/>
          </a:xfrm>
          <a:prstGeom prst="rect">
            <a:avLst/>
          </a:prstGeom>
        </p:spPr>
        <p:txBody>
          <a:bodyPr>
            <a:prstTxWarp prst="textPlain">
              <a:avLst/>
            </a:prstTxWarp>
          </a:bodyPr>
          <a:lstStyle/>
          <a:p>
            <a:pPr lvl="0" algn="ctr"/>
            <a:r>
              <a:rPr lang="en-US" b="0" i="0" dirty="0">
                <a:ln w="9525" cap="flat" cmpd="sng">
                  <a:solidFill>
                    <a:schemeClr val="dk2"/>
                  </a:solidFill>
                  <a:prstDash val="solid"/>
                  <a:round/>
                  <a:headEnd type="none" w="sm" len="sm"/>
                  <a:tailEnd type="none" w="sm" len="sm"/>
                </a:ln>
                <a:solidFill>
                  <a:schemeClr val="lt2"/>
                </a:solidFill>
                <a:latin typeface="Arial"/>
              </a:rPr>
              <a:t>CIRCUIT </a:t>
            </a:r>
            <a:r>
              <a:rPr b="0" i="0">
                <a:ln w="9525" cap="flat" cmpd="sng">
                  <a:solidFill>
                    <a:schemeClr val="dk2"/>
                  </a:solidFill>
                  <a:prstDash val="solid"/>
                  <a:round/>
                  <a:headEnd type="none" w="sm" len="sm"/>
                  <a:tailEnd type="none" w="sm" len="sm"/>
                </a:ln>
                <a:solidFill>
                  <a:schemeClr val="lt2"/>
                </a:solidFill>
                <a:latin typeface="Arial"/>
              </a:rPr>
              <a:t>DIAGRAM</a:t>
            </a:r>
          </a:p>
        </p:txBody>
      </p:sp>
      <p:sp>
        <p:nvSpPr>
          <p:cNvPr id="73" name="Google Shape;73;p16"/>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2051" name="Picture 3" descr="D:\PRG(E)\PRG\PRG_TQ5\arduino\project\underground cable fault detection\ppt and synopsis\circuit_image (8).png"/>
          <p:cNvPicPr>
            <a:picLocks noChangeAspect="1" noChangeArrowheads="1"/>
          </p:cNvPicPr>
          <p:nvPr/>
        </p:nvPicPr>
        <p:blipFill>
          <a:blip r:embed="rId3"/>
          <a:srcRect/>
          <a:stretch>
            <a:fillRect/>
          </a:stretch>
        </p:blipFill>
        <p:spPr bwMode="auto">
          <a:xfrm>
            <a:off x="301518" y="1385827"/>
            <a:ext cx="7481351" cy="283018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p:nvPr/>
        </p:nvSpPr>
        <p:spPr>
          <a:xfrm>
            <a:off x="0" y="0"/>
            <a:ext cx="2413019" cy="63870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Application</a:t>
            </a:r>
          </a:p>
        </p:txBody>
      </p:sp>
      <p:sp>
        <p:nvSpPr>
          <p:cNvPr id="80" name="Google Shape;80;p17"/>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81" name="Google Shape;81;p17"/>
          <p:cNvSpPr txBox="1"/>
          <p:nvPr/>
        </p:nvSpPr>
        <p:spPr>
          <a:xfrm>
            <a:off x="0" y="1519075"/>
            <a:ext cx="9144000" cy="267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353740"/>
                </a:solidFill>
                <a:highlight>
                  <a:srgbClr val="FFFFFF"/>
                </a:highlight>
              </a:rPr>
              <a:t>Underground cable fault locator using Arduino is a project that uses the Arduino platform to detect and locate faults in underground power cable networks. This project is designed to detect any faults, such as shorts or breaks in the electrical supply, that may occur in underground power cables. The Arduino board is used to detect the presence of an electrical current in the cable and then determine the location of the fault. The Arduino board is also used to control the operation of the locator so that it can be used to accurately pinpoint the exact fault location. This project can also be used to monitor the status of the power supply and alert the user when any changes occur.</a:t>
            </a:r>
            <a:endParaRPr sz="1800">
              <a:solidFill>
                <a:srgbClr val="353740"/>
              </a:solidFill>
              <a:highlight>
                <a:srgbClr val="FFFFFF"/>
              </a:highlight>
            </a:endParaRPr>
          </a:p>
          <a:p>
            <a:pPr marL="0" lvl="0" indent="0" algn="l" rtl="0">
              <a:spcBef>
                <a:spcPts val="0"/>
              </a:spcBef>
              <a:spcAft>
                <a:spcPts val="0"/>
              </a:spcAft>
              <a:buNone/>
            </a:pPr>
            <a:endParaRPr sz="1800">
              <a:solidFill>
                <a:srgbClr val="353740"/>
              </a:solidFill>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p:nvPr/>
        </p:nvSpPr>
        <p:spPr>
          <a:xfrm>
            <a:off x="0" y="0"/>
            <a:ext cx="2940632" cy="647085"/>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Future Scope</a:t>
            </a:r>
          </a:p>
        </p:txBody>
      </p:sp>
      <p:sp>
        <p:nvSpPr>
          <p:cNvPr id="87" name="Google Shape;87;p18"/>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sp>
        <p:nvSpPr>
          <p:cNvPr id="88" name="Google Shape;88;p18"/>
          <p:cNvSpPr txBox="1"/>
          <p:nvPr/>
        </p:nvSpPr>
        <p:spPr>
          <a:xfrm>
            <a:off x="0" y="1519075"/>
            <a:ext cx="9144000" cy="267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353740"/>
                </a:solidFill>
              </a:rPr>
              <a:t>In the future, this project can be further enhanced to include advanced features such as the ability to detect and report faults in multiple underground cables, the ability to detect and report any changes in the cable power supply, and the ability to detect and report any changes in the environment of the cable network. Additionally, the project can be used to detect and report any changes in the current and voltage of the cable. Finally, the project can be used to detect and report any changes in the temperature of the cable. All these features can be used to make the underground cable fault locator even more powerful and efficient.</a:t>
            </a:r>
            <a:endParaRPr sz="1800">
              <a:solidFill>
                <a:srgbClr val="353740"/>
              </a:solidFill>
              <a:highlight>
                <a:srgbClr val="FFFFFF"/>
              </a:highlight>
            </a:endParaRPr>
          </a:p>
          <a:p>
            <a:pPr marL="0" lvl="0" indent="0" algn="l" rtl="0">
              <a:spcBef>
                <a:spcPts val="0"/>
              </a:spcBef>
              <a:spcAft>
                <a:spcPts val="0"/>
              </a:spcAft>
              <a:buNone/>
            </a:pPr>
            <a:endParaRPr sz="1800">
              <a:solidFill>
                <a:srgbClr val="353740"/>
              </a:solidFill>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p:nvPr/>
        </p:nvSpPr>
        <p:spPr>
          <a:xfrm>
            <a:off x="0" y="0"/>
            <a:ext cx="2728587" cy="517249"/>
          </a:xfrm>
          <a:prstGeom prst="rect">
            <a:avLst/>
          </a:prstGeom>
        </p:spPr>
        <p:txBody>
          <a:bodyPr>
            <a:prstTxWarp prst="textPlain">
              <a:avLst/>
            </a:prstTxWarp>
          </a:bodyPr>
          <a:lstStyle/>
          <a:p>
            <a:pPr lvl="0" algn="ctr"/>
            <a:r>
              <a:rPr b="0" i="0">
                <a:ln w="9525" cap="flat" cmpd="sng">
                  <a:solidFill>
                    <a:schemeClr val="dk2"/>
                  </a:solidFill>
                  <a:prstDash val="solid"/>
                  <a:round/>
                  <a:headEnd type="none" w="sm" len="sm"/>
                  <a:tailEnd type="none" w="sm" len="sm"/>
                </a:ln>
                <a:solidFill>
                  <a:schemeClr val="lt2"/>
                </a:solidFill>
                <a:latin typeface="Arial"/>
              </a:rPr>
              <a:t>WORKING:-</a:t>
            </a:r>
          </a:p>
        </p:txBody>
      </p:sp>
      <p:sp>
        <p:nvSpPr>
          <p:cNvPr id="94" name="Google Shape;94;p19"/>
          <p:cNvSpPr txBox="1"/>
          <p:nvPr/>
        </p:nvSpPr>
        <p:spPr>
          <a:xfrm>
            <a:off x="0" y="1268375"/>
            <a:ext cx="9144000" cy="461700"/>
          </a:xfrm>
          <a:prstGeom prst="rect">
            <a:avLst/>
          </a:prstGeom>
          <a:noFill/>
          <a:ln>
            <a:noFill/>
          </a:ln>
        </p:spPr>
        <p:txBody>
          <a:bodyPr spcFirstLastPara="1" wrap="square" lIns="91425" tIns="91425" rIns="91425" bIns="91425" anchor="t" anchorCtr="0">
            <a:spAutoFit/>
          </a:bodyPr>
          <a:lstStyle/>
          <a:p>
            <a:pPr marL="25400" lvl="0" indent="0" algn="l" rtl="0">
              <a:lnSpc>
                <a:spcPct val="115000"/>
              </a:lnSpc>
              <a:spcBef>
                <a:spcPts val="1200"/>
              </a:spcBef>
              <a:spcAft>
                <a:spcPts val="1200"/>
              </a:spcAft>
              <a:buNone/>
            </a:pPr>
            <a:endParaRPr sz="1800">
              <a:solidFill>
                <a:schemeClr val="dk1"/>
              </a:solidFill>
              <a:latin typeface="Times New Roman"/>
              <a:ea typeface="Times New Roman"/>
              <a:cs typeface="Times New Roman"/>
              <a:sym typeface="Times New Roman"/>
            </a:endParaRPr>
          </a:p>
        </p:txBody>
      </p:sp>
      <p:pic>
        <p:nvPicPr>
          <p:cNvPr id="95" name="Google Shape;95;p19"/>
          <p:cNvPicPr preferRelativeResize="0"/>
          <p:nvPr/>
        </p:nvPicPr>
        <p:blipFill>
          <a:blip r:embed="rId3">
            <a:alphaModFix/>
          </a:blip>
          <a:stretch>
            <a:fillRect/>
          </a:stretch>
        </p:blipFill>
        <p:spPr>
          <a:xfrm>
            <a:off x="1" y="1268375"/>
            <a:ext cx="8601774" cy="38620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2204</Words>
  <Application>Microsoft Office PowerPoint</Application>
  <PresentationFormat>On-screen Show (16:9)</PresentationFormat>
  <Paragraphs>206</Paragraphs>
  <Slides>29</Slides>
  <Notes>29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Times New Roman</vt:lpstr>
      <vt:lpstr>Simple Light</vt:lpstr>
      <vt:lpstr>Underground Cable  Fault Locator  Using Arduino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Underground Cable  Fault Locator  Using Arduino</dc:title>
  <cp:lastModifiedBy>Circuits Bazaar</cp:lastModifiedBy>
  <cp:revision>2</cp:revision>
  <dcterms:modified xsi:type="dcterms:W3CDTF">2026-01-15T15:03:06Z</dcterms:modified>
</cp:coreProperties>
</file>